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94" r:id="rId12"/>
    <p:sldId id="283" r:id="rId13"/>
    <p:sldId id="267" r:id="rId14"/>
    <p:sldId id="280" r:id="rId15"/>
    <p:sldId id="281" r:id="rId16"/>
    <p:sldId id="284" r:id="rId17"/>
    <p:sldId id="285" r:id="rId18"/>
    <p:sldId id="292" r:id="rId19"/>
    <p:sldId id="293" r:id="rId20"/>
    <p:sldId id="295" r:id="rId21"/>
    <p:sldId id="269" r:id="rId22"/>
    <p:sldId id="286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78" r:id="rId33"/>
    <p:sldId id="287" r:id="rId34"/>
    <p:sldId id="288" r:id="rId35"/>
    <p:sldId id="289" r:id="rId36"/>
    <p:sldId id="290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94"/>
            <p14:sldId id="283"/>
            <p14:sldId id="267"/>
            <p14:sldId id="280"/>
            <p14:sldId id="281"/>
            <p14:sldId id="284"/>
            <p14:sldId id="285"/>
            <p14:sldId id="292"/>
            <p14:sldId id="293"/>
            <p14:sldId id="295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3097873685030671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417</c:v>
                </c:pt>
                <c:pt idx="1">
                  <c:v>11268</c:v>
                </c:pt>
                <c:pt idx="2">
                  <c:v>1020</c:v>
                </c:pt>
                <c:pt idx="3">
                  <c:v>2085</c:v>
                </c:pt>
                <c:pt idx="4">
                  <c:v>120</c:v>
                </c:pt>
                <c:pt idx="5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9912662033967552E-2"/>
                  <c:y val="8.703939100561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435</c:v>
                </c:pt>
                <c:pt idx="1">
                  <c:v>11719</c:v>
                </c:pt>
                <c:pt idx="2">
                  <c:v>1040</c:v>
                </c:pt>
                <c:pt idx="3">
                  <c:v>2085</c:v>
                </c:pt>
                <c:pt idx="4">
                  <c:v>123</c:v>
                </c:pt>
                <c:pt idx="5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980658063082594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3599205823014E-2"/>
                  <c:y val="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455</c:v>
                </c:pt>
                <c:pt idx="1">
                  <c:v>12188</c:v>
                </c:pt>
                <c:pt idx="2">
                  <c:v>1260</c:v>
                </c:pt>
                <c:pt idx="3">
                  <c:v>2085</c:v>
                </c:pt>
                <c:pt idx="4">
                  <c:v>126</c:v>
                </c:pt>
                <c:pt idx="5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74884224"/>
        <c:axId val="74885760"/>
        <c:axId val="46676160"/>
      </c:bar3DChart>
      <c:catAx>
        <c:axId val="74884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74885760"/>
        <c:crosses val="autoZero"/>
        <c:auto val="1"/>
        <c:lblAlgn val="ctr"/>
        <c:lblOffset val="100"/>
        <c:noMultiLvlLbl val="0"/>
      </c:catAx>
      <c:valAx>
        <c:axId val="7488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4884224"/>
        <c:crosses val="autoZero"/>
        <c:crossBetween val="between"/>
      </c:valAx>
      <c:serAx>
        <c:axId val="46676160"/>
        <c:scaling>
          <c:orientation val="minMax"/>
        </c:scaling>
        <c:delete val="1"/>
        <c:axPos val="b"/>
        <c:majorTickMark val="none"/>
        <c:minorTickMark val="none"/>
        <c:tickLblPos val="nextTo"/>
        <c:crossAx val="74885760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28966091581222159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56591,7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76954.899999999994</c:v>
                </c:pt>
                <c:pt idx="1">
                  <c:v>55670.7</c:v>
                </c:pt>
                <c:pt idx="2" formatCode="General">
                  <c:v>40771.9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280896"/>
        <c:axId val="91282432"/>
        <c:axId val="0"/>
      </c:bar3DChart>
      <c:catAx>
        <c:axId val="91280896"/>
        <c:scaling>
          <c:orientation val="minMax"/>
        </c:scaling>
        <c:delete val="0"/>
        <c:axPos val="l"/>
        <c:majorTickMark val="none"/>
        <c:minorTickMark val="none"/>
        <c:tickLblPos val="nextTo"/>
        <c:crossAx val="91282432"/>
        <c:crosses val="autoZero"/>
        <c:auto val="1"/>
        <c:lblAlgn val="ctr"/>
        <c:lblOffset val="100"/>
        <c:noMultiLvlLbl val="0"/>
      </c:catAx>
      <c:valAx>
        <c:axId val="9128243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1280896"/>
        <c:crosses val="autoZero"/>
        <c:crossBetween val="between"/>
      </c:valAx>
    </c:plotArea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90238798253184"/>
          <c:y val="1.6155836334727426E-2"/>
          <c:w val="0.48144316763949307"/>
          <c:h val="0.983844163665272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76954.899999999994</c:v>
                </c:pt>
                <c:pt idx="1">
                  <c:v>56591.7</c:v>
                </c:pt>
                <c:pt idx="2">
                  <c:v>40771.9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1954560"/>
        <c:axId val="91960448"/>
        <c:axId val="0"/>
      </c:bar3DChart>
      <c:catAx>
        <c:axId val="91954560"/>
        <c:scaling>
          <c:orientation val="minMax"/>
        </c:scaling>
        <c:delete val="0"/>
        <c:axPos val="l"/>
        <c:majorTickMark val="none"/>
        <c:minorTickMark val="none"/>
        <c:tickLblPos val="nextTo"/>
        <c:crossAx val="91960448"/>
        <c:crosses val="autoZero"/>
        <c:auto val="1"/>
        <c:lblAlgn val="ctr"/>
        <c:lblOffset val="100"/>
        <c:noMultiLvlLbl val="0"/>
      </c:catAx>
      <c:valAx>
        <c:axId val="919604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1954560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077406743166105"/>
          <c:y val="8.4800828077005522E-2"/>
          <c:w val="0.4871550467456478"/>
          <c:h val="0.853369602768642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7347</c:v>
                </c:pt>
                <c:pt idx="1">
                  <c:v>336.8</c:v>
                </c:pt>
                <c:pt idx="2">
                  <c:v>54244.2</c:v>
                </c:pt>
                <c:pt idx="3">
                  <c:v>70.900000000000006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8711</c:v>
                </c:pt>
                <c:pt idx="1">
                  <c:v>351.8</c:v>
                </c:pt>
                <c:pt idx="2" formatCode="0.0">
                  <c:v>47422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8990</c:v>
                </c:pt>
                <c:pt idx="1">
                  <c:v>364</c:v>
                </c:pt>
                <c:pt idx="2" formatCode="0.0">
                  <c:v>45740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864768"/>
        <c:axId val="82882944"/>
        <c:axId val="0"/>
      </c:bar3DChart>
      <c:catAx>
        <c:axId val="828647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82882944"/>
        <c:crosses val="autoZero"/>
        <c:auto val="1"/>
        <c:lblAlgn val="ctr"/>
        <c:lblOffset val="100"/>
        <c:noMultiLvlLbl val="0"/>
      </c:catAx>
      <c:valAx>
        <c:axId val="8288294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2864768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37167734051049E-2"/>
          <c:y val="8.7225752375284585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17,56%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280695514118504E-2"/>
                  <c:y val="0.197297616411434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118786286667266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деятельность
</a:t>
                    </a:r>
                    <a:r>
                      <a:rPr lang="ru-RU" dirty="0" smtClean="0"/>
                      <a:t>1,97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экономика
</a:t>
                    </a:r>
                    <a:r>
                      <a:rPr lang="ru-RU" smtClean="0"/>
                      <a:t>22,53%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</a:t>
                    </a:r>
                    <a:r>
                      <a:rPr lang="ru-RU"/>
                      <a:t>
</a:t>
                    </a:r>
                    <a:r>
                      <a:rPr lang="ru-RU" smtClean="0"/>
                      <a:t>16,83%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39,93%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
</a:t>
                    </a:r>
                    <a:r>
                      <a:rPr lang="ru-RU" smtClean="0"/>
                      <a:t>0,63%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13509.4</c:v>
                </c:pt>
                <c:pt idx="1">
                  <c:v>336.4</c:v>
                </c:pt>
                <c:pt idx="2">
                  <c:v>1515</c:v>
                </c:pt>
                <c:pt idx="3">
                  <c:v>17259</c:v>
                </c:pt>
                <c:pt idx="4">
                  <c:v>11922.2</c:v>
                </c:pt>
                <c:pt idx="5">
                  <c:v>14</c:v>
                </c:pt>
                <c:pt idx="6">
                  <c:v>30730.9</c:v>
                </c:pt>
                <c:pt idx="7">
                  <c:v>11</c:v>
                </c:pt>
                <c:pt idx="8">
                  <c:v>486</c:v>
                </c:pt>
                <c:pt idx="9">
                  <c:v>59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2102196978113545E-2"/>
                  <c:y val="-0.28948132747155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198996407806546E-2"/>
                  <c:y val="-0.24331939308330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081870532903751E-2"/>
                  <c:y val="-0.17738227498531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2022 год.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14117.7</c:v>
                </c:pt>
                <c:pt idx="1">
                  <c:v>13509.4</c:v>
                </c:pt>
                <c:pt idx="2">
                  <c:v>12977.9</c:v>
                </c:pt>
                <c:pt idx="3">
                  <c:v>12787.9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год.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год.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84700544"/>
        <c:axId val="84710528"/>
        <c:axId val="0"/>
      </c:bar3DChart>
      <c:catAx>
        <c:axId val="84700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84710528"/>
        <c:crosses val="autoZero"/>
        <c:auto val="1"/>
        <c:lblAlgn val="ctr"/>
        <c:lblOffset val="100"/>
        <c:noMultiLvlLbl val="0"/>
      </c:catAx>
      <c:valAx>
        <c:axId val="847105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847005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430515253484049E-2"/>
                  <c:y val="-1.68470949263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751E-3"/>
                  <c:y val="-2.527086347994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679301169926506E-3"/>
                  <c:y val="-3.930988816137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398445370476727E-2"/>
                  <c:y val="-2.246279323507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33855.199999999997</c:v>
                </c:pt>
                <c:pt idx="1">
                  <c:v>30730.9</c:v>
                </c:pt>
                <c:pt idx="2">
                  <c:v>31667</c:v>
                </c:pt>
                <c:pt idx="3">
                  <c:v>31667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84624896"/>
        <c:axId val="84626432"/>
        <c:axId val="84706176"/>
      </c:bar3DChart>
      <c:catAx>
        <c:axId val="84624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84626432"/>
        <c:crosses val="autoZero"/>
        <c:auto val="1"/>
        <c:lblAlgn val="ctr"/>
        <c:lblOffset val="100"/>
        <c:noMultiLvlLbl val="0"/>
      </c:catAx>
      <c:valAx>
        <c:axId val="846264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84624896"/>
        <c:crosses val="autoZero"/>
        <c:crossBetween val="between"/>
      </c:valAx>
      <c:serAx>
        <c:axId val="84706176"/>
        <c:scaling>
          <c:orientation val="minMax"/>
        </c:scaling>
        <c:delete val="1"/>
        <c:axPos val="b"/>
        <c:majorTickMark val="out"/>
        <c:minorTickMark val="none"/>
        <c:tickLblPos val="nextTo"/>
        <c:crossAx val="84626432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1.8089160331800778E-2"/>
                  <c:y val="-2.622413541400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611450414750975E-2"/>
                  <c:y val="-3.9336203121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9160331800778E-2"/>
                  <c:y val="-1.835689478980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4300276500649E-2"/>
                  <c:y val="-2.8846548955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14507.4</c:v>
                </c:pt>
                <c:pt idx="1">
                  <c:v>17339</c:v>
                </c:pt>
                <c:pt idx="2">
                  <c:v>14780</c:v>
                </c:pt>
                <c:pt idx="3">
                  <c:v>14952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84846464"/>
        <c:axId val="84848000"/>
        <c:axId val="84707968"/>
      </c:bar3DChart>
      <c:catAx>
        <c:axId val="84846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84848000"/>
        <c:crosses val="autoZero"/>
        <c:auto val="1"/>
        <c:lblAlgn val="ctr"/>
        <c:lblOffset val="100"/>
        <c:noMultiLvlLbl val="0"/>
      </c:catAx>
      <c:valAx>
        <c:axId val="8484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4846464"/>
        <c:crosses val="autoZero"/>
        <c:crossBetween val="between"/>
      </c:valAx>
      <c:serAx>
        <c:axId val="84707968"/>
        <c:scaling>
          <c:orientation val="minMax"/>
        </c:scaling>
        <c:delete val="1"/>
        <c:axPos val="b"/>
        <c:majorTickMark val="out"/>
        <c:minorTickMark val="none"/>
        <c:tickLblPos val="nextTo"/>
        <c:crossAx val="84848000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spPr>
              <a:solidFill>
                <a:schemeClr val="accent5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9376.7999999999993</c:v>
                </c:pt>
                <c:pt idx="1">
                  <c:v>12954.2</c:v>
                </c:pt>
                <c:pt idx="2" formatCode="General">
                  <c:v>8858.9</c:v>
                </c:pt>
                <c:pt idx="3" formatCode="General">
                  <c:v>7516.1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84904192"/>
        <c:axId val="84918272"/>
        <c:axId val="0"/>
      </c:bar3DChart>
      <c:catAx>
        <c:axId val="84904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370" baseline="0"/>
            </a:pPr>
            <a:endParaRPr lang="ru-RU"/>
          </a:p>
        </c:txPr>
        <c:crossAx val="84918272"/>
        <c:crosses val="autoZero"/>
        <c:auto val="1"/>
        <c:lblAlgn val="ctr"/>
        <c:lblOffset val="100"/>
        <c:noMultiLvlLbl val="0"/>
      </c:catAx>
      <c:valAx>
        <c:axId val="8491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490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0789826771384E-2"/>
          <c:y val="0.2676064838949519"/>
          <c:w val="0.87670547289617395"/>
          <c:h val="0.2947995094562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7261440"/>
        <c:axId val="90636672"/>
      </c:barChart>
      <c:catAx>
        <c:axId val="77261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90636672"/>
        <c:crosses val="autoZero"/>
        <c:auto val="1"/>
        <c:lblAlgn val="ctr"/>
        <c:lblOffset val="100"/>
        <c:noMultiLvlLbl val="0"/>
      </c:catAx>
      <c:valAx>
        <c:axId val="90636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26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A06F5DAE0DEC63D4B69F1256798D6EE7C915EEEF5C530FE9A16E7D809B34651AFD6E523F7449E46C8287304867D8EE1FF4AL4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48" y="764704"/>
            <a:ext cx="7533456" cy="5616624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ЖЕТ ДЛЯ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533" y="191683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56845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21516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ПОСЕЛЕНИЯ НА 2023 ГОД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38443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281691"/>
            <a:ext cx="38140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2024 И 2025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45719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БЮДЖЕТ ДЛЯ ГРАЖДАН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2780928"/>
            <a:ext cx="47525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Решение Думы от 28.12.2022 № </a:t>
            </a:r>
            <a:r>
              <a:rPr lang="ru-RU" dirty="0" smtClean="0">
                <a:solidFill>
                  <a:srgbClr val="C00000"/>
                </a:solidFill>
              </a:rPr>
              <a:t>20-НПА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864096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СТРУКТУРА ОСНОВНЫХ НАЛОГОВЫХ ДОХОДОВ БЮДЖЕТА УСТЬ-НИЦИНСКОГО СЕЛЬСКОГО ПОСЕЛЕНИЯ НА 2023 ГОД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60028" y="4365104"/>
            <a:ext cx="2520280" cy="152499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Акцизы по подакцизным товарам (продукции) –               11 268,0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1556792"/>
            <a:ext cx="2520280" cy="141829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доходы физических лиц – 417,0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060811" y="4437112"/>
            <a:ext cx="2737296" cy="144054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имущество физических лиц –                   1 020,0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41835" y="1700808"/>
            <a:ext cx="2469976" cy="139322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–                2 085,0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2771800" y="2541434"/>
            <a:ext cx="3470188" cy="1775135"/>
          </a:xfrm>
          <a:prstGeom prst="left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 –                        14 790,0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8640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СТРУКТУРА ОСНОВНЫХ НЕНАЛОГОВЫХ ДОХОДОВ БЮДЖЕТА УСТЬ-НИЦИНСКОГО СЕЛЬСКОГО ПОСЕЛЕНИЯ НА 2023 ГОД </a:t>
            </a:r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916832"/>
            <a:ext cx="7272808" cy="4050784"/>
          </a:xfrm>
        </p:spPr>
        <p:txBody>
          <a:bodyPr>
            <a:normAutofit/>
          </a:bodyPr>
          <a:lstStyle/>
          <a:p>
            <a:pPr lvl="4"/>
            <a:r>
              <a:rPr lang="ru-RU" sz="1800" dirty="0" smtClean="0">
                <a:solidFill>
                  <a:srgbClr val="FF0000"/>
                </a:solidFill>
              </a:rPr>
              <a:t>Неналоговые доходы – 166,0 тыс. рублей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827584" y="2132856"/>
            <a:ext cx="2955445" cy="1850504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оказания платных услуг (работ) – 46,0 тыс. рублей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788024" y="2632472"/>
            <a:ext cx="3888432" cy="3218656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ИСПОЛЬЗОВАНИЯ ИМУЩЕСТВА, НАХОДЯЩЕГОСЯ В МУНИЦИПАЛЬНОЙ СОБСТВЕННОСТИ – 120,0 ТЫС. РУБЛЕЙ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27584" y="4241800"/>
            <a:ext cx="3672408" cy="237626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ПРОДАЖИ ЗЕМЕЛЬНЫХ УЧАСТКОВ, НАХОДЯЩИХСЯ В СОБСТВЕННОСТИ СЕЛЬСКОГО ПОСЕЛЕНИЯ – 0,0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3570467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5897988"/>
              </p:ext>
            </p:extLst>
          </p:nvPr>
        </p:nvGraphicFramePr>
        <p:xfrm>
          <a:off x="1" y="476670"/>
          <a:ext cx="9252519" cy="772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59"/>
                <a:gridCol w="1020076"/>
                <a:gridCol w="1020076"/>
                <a:gridCol w="1092939"/>
                <a:gridCol w="1092939"/>
                <a:gridCol w="983130"/>
              </a:tblGrid>
              <a:tr h="3180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13153,4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12595,5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14956,0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15449,0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16162,0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8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375,9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435,0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8974,4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9169,0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11268,0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11719,0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12188,0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5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539,2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2431,3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2085,0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2085,0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2085,0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32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117,2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130,5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6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4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289,5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207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денежных взысканий (штрафов), поступающих в счет погашения задолженности, образовавшейся до 1 января 2020 года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0,6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128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Возмещение ущерба, причиненного муниципальному имуществу сельского поселения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382,5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67545,0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69047,6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61998,9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56484,8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55094,0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5276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80698,4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81643,1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76954,9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71993,8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71256,0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581128"/>
            <a:ext cx="2232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29249243"/>
              </p:ext>
            </p:extLst>
          </p:nvPr>
        </p:nvGraphicFramePr>
        <p:xfrm>
          <a:off x="539552" y="1628800"/>
          <a:ext cx="6336704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13 509,4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336,4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1 515,0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17 339,0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12 954,2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41476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76 954,9    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564904"/>
            <a:ext cx="2772816" cy="1008112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30 730,9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3645025"/>
            <a:ext cx="2772816" cy="90429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92069" y="4725144"/>
            <a:ext cx="2644427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486,0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2023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9" y="5885656"/>
            <a:ext cx="3210702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59,0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2023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2003989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68055377"/>
              </p:ext>
            </p:extLst>
          </p:nvPr>
        </p:nvGraphicFramePr>
        <p:xfrm>
          <a:off x="191427" y="1883841"/>
          <a:ext cx="89289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005" y="12527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в 2022 году составили расходы по разделам: культура, кинематография – 39,93 %, общегосударственные вопросы – 17,56%, национальная экономика – 22,53%, ЖИЛИЩНО-КОММУНАЛЬНОЕ ХОЗЯЙСТВО – 16,83%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6448718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4699812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35472" y="123363"/>
            <a:ext cx="8208912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7540945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0400 «НАЦИОНАЛЬНАЯ ЭКОНОМИКА»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116632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356992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941168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1653"/>
            <a:ext cx="6902152" cy="7200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0992981"/>
              </p:ext>
            </p:extLst>
          </p:nvPr>
        </p:nvGraphicFramePr>
        <p:xfrm>
          <a:off x="1115616" y="1575296"/>
          <a:ext cx="7056784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11560" y="260648"/>
            <a:ext cx="820891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РАСХОДЫ БЮДЖЕТА УСТЬ-НИЦИНСКОГО СЕЛЬСКОГО ПОСЕЛЕНИЯ ПО РАЗДЕЛУ 0500 «ЖИЛИЩНО-КОММУНАЛЬНОЕ ХОЗЯЙСТВО»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9046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914400" lvl="3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2023 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2400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2023 – 2028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                       (2023 ГОД)            </a:t>
            </a:r>
          </a:p>
          <a:p>
            <a:pPr algn="ctr"/>
            <a:r>
              <a:rPr lang="ru-RU" b="1" dirty="0" smtClean="0"/>
              <a:t>3 237,6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                     (2023 ГОД)</a:t>
            </a:r>
          </a:p>
          <a:p>
            <a:pPr algn="ctr"/>
            <a:r>
              <a:rPr lang="ru-RU" b="1" dirty="0" smtClean="0"/>
              <a:t>73 717,3тыс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2023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Подпрограмма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«Общегосударственные вопросы </a:t>
            </a:r>
            <a:r>
              <a:rPr lang="ru-RU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b="1" i="1" dirty="0" smtClean="0">
                <a:solidFill>
                  <a:srgbClr val="FFFF00"/>
                </a:solidFill>
              </a:rPr>
              <a:t> сельского поселения»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10 300,8тыс. руб.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7 661,0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1109,6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25,0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            1 222,7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59,0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150,0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12,0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50,0 тыс. руб.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6,8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445224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336,4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336,4 тыс. руб.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2023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544" y="2709011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2023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 ПО НАЦИОНАЛЬНОЙ БЕЗОПАСНОСТИ 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1515,0тыс.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960346"/>
            <a:ext cx="2304256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           1 485,0 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221673" y="2421236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068960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и услуги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30,0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437112"/>
            <a:ext cx="4680521" cy="22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5907" y="4922608"/>
            <a:ext cx="1997967" cy="13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2023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009328"/>
            <a:ext cx="2520280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257,0 тыс. руб.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278" y="1052736"/>
            <a:ext cx="3243930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транспорта и дорожного хозяйства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16 972,0 тыс. руб.       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2585" y="410048"/>
            <a:ext cx="1893912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земельных и имущественных отношений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поселения»-                130,0 тыс. руб.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257,0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61" y="5763462"/>
            <a:ext cx="2736304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25590" y="2833691"/>
            <a:ext cx="2411761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землеустройству и землепользованию –              100,0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46558" y="4713516"/>
            <a:ext cx="1382358" cy="14819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паромной переправы –                                141,0               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2386" y="3164301"/>
            <a:ext cx="3240360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 местного значения  - </a:t>
            </a:r>
          </a:p>
          <a:p>
            <a:pPr algn="ctr"/>
            <a:r>
              <a:rPr lang="ru-RU" sz="1400" dirty="0" smtClean="0"/>
              <a:t>3 042,0тыс.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0253" y="4116626"/>
            <a:ext cx="3191745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9 082,0тыс.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516269" y="4787953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207,0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78268" y="3851848"/>
            <a:ext cx="2365732" cy="936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30,0 тыс. руб.</a:t>
            </a:r>
            <a:endParaRPr lang="ru-RU" sz="103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52936"/>
            <a:ext cx="235437" cy="50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444160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706318" y="2276335"/>
            <a:ext cx="4025798" cy="905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Обустройство трансп. инфраструктуры </a:t>
            </a:r>
            <a:r>
              <a:rPr lang="ru-RU" sz="1400" dirty="0" err="1" smtClean="0"/>
              <a:t>зем</a:t>
            </a:r>
            <a:r>
              <a:rPr lang="ru-RU" sz="1400" dirty="0" smtClean="0"/>
              <a:t>. участков, предоставленных в собственность для ИЖС гражданам, имеющих 3-х и более детей -        4500,0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2252"/>
            <a:ext cx="2447764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9807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2023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7"/>
            <a:ext cx="8496943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12 954,2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0363" y="2119990"/>
            <a:ext cx="4054872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255,0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009816"/>
            <a:ext cx="1440159" cy="32274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кап. ремонту муниципального жилищного фонда </a:t>
            </a:r>
            <a:r>
              <a:rPr lang="ru-RU" sz="1600" dirty="0" smtClean="0"/>
              <a:t>234,7 тыс. руб.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137773"/>
            <a:ext cx="1421848" cy="21094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Взносы за капитальный ремонт общего имущества в многоквартирных домах </a:t>
            </a:r>
            <a:r>
              <a:rPr lang="ru-RU" sz="1600" dirty="0" smtClean="0"/>
              <a:t>–                                15,3 тыс. руб.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309101" y="2200086"/>
            <a:ext cx="3872805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602,0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1580" y="2320615"/>
            <a:ext cx="1388740" cy="9714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работы  – </a:t>
            </a:r>
          </a:p>
          <a:p>
            <a:pPr algn="ctr"/>
            <a:r>
              <a:rPr lang="ru-RU" sz="1400" dirty="0" smtClean="0"/>
              <a:t>142,0 тыс. руб.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44751" y="3167117"/>
            <a:ext cx="1467609" cy="2080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                материалов для ремонта котельных 340,0 тыс. руб.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3659" y="3258914"/>
            <a:ext cx="1185043" cy="15074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насоса– 50,0 тыс. руб.</a:t>
            </a:r>
          </a:p>
        </p:txBody>
      </p:sp>
      <p:cxnSp>
        <p:nvCxnSpPr>
          <p:cNvPr id="63" name="Прямая соединительная линия 62"/>
          <p:cNvCxnSpPr>
            <a:stCxn id="9" idx="0"/>
          </p:cNvCxnSpPr>
          <p:nvPr/>
        </p:nvCxnSpPr>
        <p:spPr>
          <a:xfrm flipV="1">
            <a:off x="827585" y="2879506"/>
            <a:ext cx="216023" cy="13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8" idx="5"/>
            <a:endCxn id="10" idx="0"/>
          </p:cNvCxnSpPr>
          <p:nvPr/>
        </p:nvCxnSpPr>
        <p:spPr>
          <a:xfrm>
            <a:off x="3711413" y="2879505"/>
            <a:ext cx="131351" cy="258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  <a:endCxn id="18" idx="0"/>
          </p:cNvCxnSpPr>
          <p:nvPr/>
        </p:nvCxnSpPr>
        <p:spPr>
          <a:xfrm flipH="1">
            <a:off x="7078556" y="3089913"/>
            <a:ext cx="166948" cy="77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8586156" y="2919230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V="1">
            <a:off x="6015761" y="2944661"/>
            <a:ext cx="217691" cy="49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2" y="5795788"/>
            <a:ext cx="280831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21715" y="3324419"/>
            <a:ext cx="1512168" cy="24713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малоимущих граждан  жилыми помещениями по договорам соц. найма-           5,0 тыс. руб.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>
            <a:stCxn id="8" idx="4"/>
            <a:endCxn id="23" idx="0"/>
          </p:cNvCxnSpPr>
          <p:nvPr/>
        </p:nvCxnSpPr>
        <p:spPr>
          <a:xfrm>
            <a:off x="2277799" y="3009817"/>
            <a:ext cx="0" cy="314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процесс 34"/>
          <p:cNvSpPr/>
          <p:nvPr/>
        </p:nvSpPr>
        <p:spPr>
          <a:xfrm>
            <a:off x="4644007" y="3443714"/>
            <a:ext cx="1626830" cy="1976417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Услуги по разработке программы по ком. Инфраструктуре – 70,0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0406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9517" y="44624"/>
            <a:ext cx="4786977" cy="9329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Благоустройство –                      12 097,2 </a:t>
            </a:r>
            <a:r>
              <a:rPr lang="ru-RU" b="1" i="1" dirty="0" err="1" smtClean="0">
                <a:solidFill>
                  <a:srgbClr val="7030A0"/>
                </a:solidFill>
              </a:rPr>
              <a:t>тыс.руб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49" y="1195450"/>
            <a:ext cx="2267991" cy="15580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и оплата за потребленную электроэнергию, за подвоз воды                 255,0 тыс.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695" y="2770861"/>
            <a:ext cx="2347310" cy="13062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Чистка территорий  населенных пунктов от кустарников, деревьев, мусора в весенний период</a:t>
            </a:r>
          </a:p>
          <a:p>
            <a:pPr algn="ctr"/>
            <a:r>
              <a:rPr lang="ru-RU" sz="1400" dirty="0" smtClean="0"/>
              <a:t>-500,0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4624"/>
            <a:ext cx="3240360" cy="1061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100,0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2341" y="1217103"/>
            <a:ext cx="2581023" cy="8025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и побелка обелисков к 9 Мая                                              150,0 тыс. 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761" y="4149080"/>
            <a:ext cx="2826637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пунктов, парков –                 300,0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49" y="5021310"/>
            <a:ext cx="2959986" cy="711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водозаборной станции –                                          89,3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805264"/>
            <a:ext cx="293432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100,0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83465" y="2927486"/>
            <a:ext cx="2625518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13,0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465" y="395360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2036,7 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187700" y="908720"/>
            <a:ext cx="287956" cy="38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9704"/>
            <a:ext cx="2555776" cy="1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03847" y="3869183"/>
            <a:ext cx="304784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МКУ «Управление благоустройства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                   6882,0 тыс. руб.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2341" y="2040276"/>
            <a:ext cx="242013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Строительство и обустройство колодцев -  200,0 тыс.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14,0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14,0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149080"/>
            <a:ext cx="47189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:\Users\76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989" y="1567425"/>
            <a:ext cx="2626822" cy="18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30 730,9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5084" y="1989820"/>
            <a:ext cx="2088232" cy="20931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Модернизация библиотек в части комплектования книжных фондов –          120,0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25 087,9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04789"/>
            <a:ext cx="3312368" cy="1204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5 523,0 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75656" y="2060848"/>
            <a:ext cx="504056" cy="42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592288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>
            <a:off x="7447172" y="1773796"/>
            <a:ext cx="25202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76\Desktop\DSCN12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0170"/>
            <a:ext cx="3563888" cy="23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19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2023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11 227,95 рублей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СОЦИАЛЬНОЙ ПОЛИТИКЕ -                                                                             11,0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412776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 - 11,0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возраста,9 Мая, дня инвалидов –                                        11,0  тыс. руб.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91993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g_855444486796" descr="https://i.mycdn.me/image?id=855444486796&amp;t=52&amp;plc=WEB&amp;tkn=*n1nRlHln5bVBk_z9X3g9-m3GGS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58" y="2276872"/>
            <a:ext cx="4026437" cy="256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 descr="https://i.mycdn.me/image?id=855444163212&amp;t=52&amp;plc=WEB&amp;tkn=*1pc3b1iH9e03Snbu5Zm_z9gWNz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" y="4840560"/>
            <a:ext cx="2850283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786146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486,0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851" y="3140967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130,0 тыс. руб.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6" y="3140968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2165"/>
            <a:ext cx="3096344" cy="2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95936" y="3140968"/>
            <a:ext cx="2304256" cy="1431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    спортивной детской площадки, </a:t>
            </a:r>
            <a:r>
              <a:rPr lang="ru-RU" dirty="0" err="1" smtClean="0"/>
              <a:t>спортинветаря</a:t>
            </a:r>
            <a:r>
              <a:rPr lang="ru-RU" dirty="0" smtClean="0"/>
              <a:t>   - 356,0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9804813"/>
              </p:ext>
            </p:extLst>
          </p:nvPr>
        </p:nvGraphicFramePr>
        <p:xfrm>
          <a:off x="467544" y="1628799"/>
          <a:ext cx="8424936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456553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2020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2021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6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459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Объем муниципального долга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628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065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Обязательства по муниципальной гарантии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89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8159056"/>
              </p:ext>
            </p:extLst>
          </p:nvPr>
        </p:nvGraphicFramePr>
        <p:xfrm>
          <a:off x="755576" y="4725144"/>
          <a:ext cx="74888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1163458"/>
              </p:ext>
            </p:extLst>
          </p:nvPr>
        </p:nvGraphicFramePr>
        <p:xfrm>
          <a:off x="107504" y="1698772"/>
          <a:ext cx="8856984" cy="504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693"/>
                <a:gridCol w="2118729"/>
                <a:gridCol w="2008741"/>
                <a:gridCol w="1992821"/>
              </a:tblGrid>
              <a:tr h="902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                               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96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76954,9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56591,7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40771,9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7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200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14956,0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7751,0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5420,0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1669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61998,9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48840,7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35351,9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76954,9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56591,7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40771,9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88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7504" y="44624"/>
            <a:ext cx="8928992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СРАВНИТЕЛЬНЫЙ АНАЛИЗ БЮДЖЕТА                            УСТЬ-НИЦИНСКОГО СЕЛЬСКОГО ПОСЕЛЕНИЯ С ДРУГИМИ МУНИЦИПАЛЬНЫМИ ОБРАЗОВАНИЯМИ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2023 ГОД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958418"/>
              </p:ext>
            </p:extLst>
          </p:nvPr>
        </p:nvGraphicFramePr>
        <p:xfrm>
          <a:off x="539552" y="1988840"/>
          <a:ext cx="8280920" cy="462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16632"/>
            <a:ext cx="8928992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ДОХОДНОЙ ЧАСТИ БЮДЖЕТА УСТЬ-НИЦИНСКОГО СЕЛЬСКОГО ПОСЕЛЕНИЯ С ДОХОДАМИ ДРУГИХ МУНИЦИПАЛЬНЫХ ОБРАЗОВАНИЙ                      НА 2023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8956927"/>
              </p:ext>
            </p:extLst>
          </p:nvPr>
        </p:nvGraphicFramePr>
        <p:xfrm>
          <a:off x="827584" y="1772816"/>
          <a:ext cx="748883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44624"/>
            <a:ext cx="8856984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РАСХОДНОЙ ЧАСТИ БЮДЖЕТА УСТЬ-НИЦИНСКОГО СЕЛЬСКОГО ПОСЕЛЕНИЯ С РАСХОДНОЙ ЧАСТЬЮ ДРУГИХ МУНИЦИПАЛЬНЫХ ОБРАЗОВАНИЙ НА 2023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8640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2023 ГОД И ПЛАНОВЫЙ ПЕРИОД 2024 И 2025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352928" cy="57332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/>
              <a:t>      </a:t>
            </a:r>
            <a:r>
              <a:rPr lang="ru-RU" sz="6400" dirty="0">
                <a:hlinkClick r:id="rId2"/>
              </a:rPr>
              <a:t>Основным приоритетом бюджетной политики является достижение  национальных целей развития Российской Федерации, определенных в Указе Президента Российской Федерации от 21 июля 2020 года № 474, и стратегических задач социально-экономического развития сельского поселения.</a:t>
            </a:r>
            <a:endParaRPr lang="ru-RU" sz="6400" dirty="0"/>
          </a:p>
          <a:p>
            <a:pPr algn="just"/>
            <a:r>
              <a:rPr lang="ru-RU" sz="6400" dirty="0" smtClean="0"/>
              <a:t> </a:t>
            </a:r>
            <a:r>
              <a:rPr lang="ru-RU" sz="6400" dirty="0"/>
              <a:t> </a:t>
            </a:r>
            <a:r>
              <a:rPr lang="ru-RU" sz="6400" dirty="0" smtClean="0"/>
              <a:t>     </a:t>
            </a:r>
            <a:r>
              <a:rPr lang="ru-RU" sz="6400" dirty="0" smtClean="0">
                <a:hlinkClick r:id="rId2"/>
              </a:rPr>
              <a:t>Основными </a:t>
            </a:r>
            <a:r>
              <a:rPr lang="ru-RU" sz="6400" dirty="0">
                <a:hlinkClick r:id="rId2"/>
              </a:rPr>
              <a:t>направлениями бюджетной политики в среднесрочной перспективе являются:</a:t>
            </a:r>
            <a:endParaRPr lang="ru-RU" sz="6400" dirty="0"/>
          </a:p>
          <a:p>
            <a:pPr algn="just"/>
            <a:r>
              <a:rPr lang="ru-RU" sz="6400" dirty="0"/>
              <a:t>1) обеспечение сохранения населения, здоровья и благополучия людей;</a:t>
            </a:r>
          </a:p>
          <a:p>
            <a:pPr algn="just"/>
            <a:r>
              <a:rPr lang="ru-RU" sz="6400" dirty="0"/>
              <a:t>2) содействие в развитии человеческого капитала;</a:t>
            </a:r>
          </a:p>
          <a:p>
            <a:pPr algn="just"/>
            <a:r>
              <a:rPr lang="ru-RU" sz="6400" dirty="0"/>
              <a:t>3) обеспечение создания комфортной и безопасной среды проживания граждан;</a:t>
            </a:r>
          </a:p>
          <a:p>
            <a:pPr algn="just"/>
            <a:r>
              <a:rPr lang="ru-RU" sz="6400" dirty="0"/>
              <a:t>4) рост уровня занятости в экономике, восстановление и развитие предпринимательства, повышение производительности труда и уровня реальной заработной платы;</a:t>
            </a:r>
          </a:p>
          <a:p>
            <a:pPr algn="just"/>
            <a:r>
              <a:rPr lang="ru-RU" sz="6400" dirty="0"/>
              <a:t>5) цифровая трансформация ключевых отраслей экономики, социальной сферы и государственного управления.</a:t>
            </a:r>
          </a:p>
          <a:p>
            <a:pPr algn="just"/>
            <a:r>
              <a:rPr lang="ru-RU" sz="6400" dirty="0" smtClean="0"/>
              <a:t>     Развитие указанных основных направлений бюджетной политики сельского </a:t>
            </a:r>
            <a:r>
              <a:rPr lang="ru-RU" sz="6400" dirty="0"/>
              <a:t>поселения предполагается за счет реализации следующих мер:</a:t>
            </a:r>
          </a:p>
          <a:p>
            <a:pPr algn="just"/>
            <a:r>
              <a:rPr lang="ru-RU" sz="6400" dirty="0"/>
              <a:t>      - обеспечение эффективности использования бюджетных ресурсов в целях решения приоритетных для сельского поселения задач, создание благоприятных и комфортных условий для проживания, повышение уровня и качества жизни населения;</a:t>
            </a:r>
          </a:p>
          <a:p>
            <a:pPr algn="just"/>
            <a:r>
              <a:rPr lang="ru-RU" sz="6400" dirty="0"/>
              <a:t>        - повышение качества и количества услуг, оказываемых населению органами местного самоуправления, казенными, бюджетными учреждениями и муниципальными унитарными предприятиями, с учетом особенностей проживания граждан;                                         </a:t>
            </a:r>
          </a:p>
          <a:p>
            <a:pPr algn="just"/>
            <a:r>
              <a:rPr lang="ru-RU" sz="4800" dirty="0" smtClean="0"/>
              <a:t>         </a:t>
            </a:r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  - первоочередное финансирование расходных обязательств социально значимого характера</a:t>
            </a:r>
            <a:r>
              <a:rPr lang="ru-RU" sz="1600" dirty="0" smtClean="0"/>
              <a:t>;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- обеспечение открытости бюджетного процесса и вовлечения в него граждан, проживающих на территории сельского поселения, в том числе развития инициативного бюджетирования на территории сельского поселения;</a:t>
            </a:r>
          </a:p>
          <a:p>
            <a:pPr algn="just"/>
            <a:r>
              <a:rPr lang="ru-RU" sz="1600" dirty="0"/>
              <a:t>        - совершенствование бюджетного планирования с использованием муниципальной программы (подпрограмм) и бюджетного прогноза на долгосрочный период, повышения качества планирования программы и эффективности реализации исходя из ожидаемых </a:t>
            </a:r>
            <a:r>
              <a:rPr lang="ru-RU" sz="1600" dirty="0" smtClean="0"/>
              <a:t>результатов.</a:t>
            </a:r>
          </a:p>
          <a:p>
            <a:pPr algn="just"/>
            <a:r>
              <a:rPr lang="ru-RU" sz="1600" dirty="0" smtClean="0"/>
              <a:t>          </a:t>
            </a:r>
            <a:r>
              <a:rPr lang="ru-RU" sz="1600" dirty="0"/>
              <a:t>Бюджетная политика будет направлена на обеспечение безусловного исполнения действующих обязательств, за счет:</a:t>
            </a:r>
          </a:p>
          <a:p>
            <a:pPr algn="just"/>
            <a:r>
              <a:rPr lang="ru-RU" sz="1600" dirty="0"/>
              <a:t>       - определения основных параметров бюджета, исходя из ожидаемого прогноза поступления доходов и допустимого уровня дефицита бюджета;</a:t>
            </a:r>
            <a:br>
              <a:rPr lang="ru-RU" sz="1600" dirty="0"/>
            </a:br>
            <a:r>
              <a:rPr lang="ru-RU" sz="1600" dirty="0"/>
              <a:t>        - увеличения доли программных расходов в общем объеме </a:t>
            </a:r>
            <a:r>
              <a:rPr lang="ru-RU" sz="1600" dirty="0" smtClean="0"/>
              <a:t>расходов бюджета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         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целей;</a:t>
            </a:r>
          </a:p>
          <a:p>
            <a:pPr algn="just"/>
            <a:r>
              <a:rPr lang="ru-RU" sz="1600" dirty="0"/>
              <a:t>         - усиления текущего контроля и ответственности за выполнением муниципальных заданий подведомственных учреждений;</a:t>
            </a:r>
          </a:p>
          <a:p>
            <a:pPr algn="just"/>
            <a:r>
              <a:rPr lang="ru-RU" sz="1600" dirty="0"/>
              <a:t>         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1033066"/>
              </p:ext>
            </p:extLst>
          </p:nvPr>
        </p:nvGraphicFramePr>
        <p:xfrm>
          <a:off x="0" y="908719"/>
          <a:ext cx="9143998" cy="604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7596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136,8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169,7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10,1</a:t>
                      </a:r>
                      <a:endParaRPr lang="ru-RU" sz="1600" dirty="0"/>
                    </a:p>
                  </a:txBody>
                  <a:tcPr/>
                </a:tc>
              </a:tr>
              <a:tr h="9812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108,5</a:t>
                      </a:r>
                      <a:endParaRPr lang="ru-RU" sz="1600" dirty="0"/>
                    </a:p>
                  </a:txBody>
                  <a:tcPr/>
                </a:tc>
              </a:tr>
              <a:tr h="6878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10293,05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10896,49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11613,71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12511,11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13416,99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151,0</a:t>
                      </a:r>
                      <a:endParaRPr lang="ru-RU" sz="1600" dirty="0"/>
                    </a:p>
                  </a:txBody>
                  <a:tcPr/>
                </a:tc>
              </a:tr>
              <a:tr h="549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17,1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2600</a:t>
                      </a:r>
                      <a:endParaRPr lang="ru-RU" sz="1600" dirty="0"/>
                    </a:p>
                  </a:txBody>
                  <a:tcPr/>
                </a:tc>
              </a:tr>
              <a:tr h="75967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908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121583"/>
              </p:ext>
            </p:extLst>
          </p:nvPr>
        </p:nvGraphicFramePr>
        <p:xfrm>
          <a:off x="251520" y="692697"/>
          <a:ext cx="8712968" cy="61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6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76954,9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71933,8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71256,0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14956,0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16162,0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61998,9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56484,8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55094,0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76954,9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71933,8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71256,0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13509,4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12977,9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12787,9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363,6</a:t>
                      </a:r>
                      <a:endParaRPr lang="ru-RU" sz="1400" dirty="0"/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14780,0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14952,0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8858,9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7516,1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30730,9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31667,0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31667,0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29,8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1789,6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3544,6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оходы от использования имущества;             - доходы от оказания платных услуг (работ) и компенсации затрат;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доходы от продажи материальных и нематериальных активов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поступления от других бюджетов (межбюджетные трансферты) (кроме налоговых и неналоговых доходов)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4222</TotalTime>
  <Words>3088</Words>
  <Application>Microsoft Office PowerPoint</Application>
  <PresentationFormat>Экран (4:3)</PresentationFormat>
  <Paragraphs>516</Paragraphs>
  <Slides>37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2023 ГОД И ПЛАНОВЫЙ ПЕРИОД 2024 И 2025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СТРУКТУРА ОСНОВНЫХ НАЛОГОВЫХ ДОХОДОВ БЮДЖЕТА УСТЬ-НИЦИНСКОГО СЕЛЬСКОГО ПОСЕЛЕНИЯ НА 2023 ГОД</vt:lpstr>
      <vt:lpstr>СТРУКТУРА ОСНОВНЫХ НЕНАЛОГОВЫХ ДОХОДОВ БЮДЖЕТА УСТЬ-НИЦИНСКОГО СЕЛЬСКОГО ПОСЕЛЕНИЯ НА 2023 ГОД 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Презентация PowerPoint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353</cp:revision>
  <cp:lastPrinted>2020-12-26T06:54:08Z</cp:lastPrinted>
  <dcterms:created xsi:type="dcterms:W3CDTF">2018-02-07T06:08:12Z</dcterms:created>
  <dcterms:modified xsi:type="dcterms:W3CDTF">2023-01-25T06:45:08Z</dcterms:modified>
</cp:coreProperties>
</file>